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g" ContentType="image/jpeg"/>
  <Default Extension="emf" ContentType="image/x-emf"/>
  <Default Extension="svg" ContentType="image/svg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93" r:id="rId3"/>
    <p:sldId id="259" r:id="rId4"/>
    <p:sldId id="294" r:id="rId5"/>
    <p:sldId id="285" r:id="rId6"/>
    <p:sldId id="271" r:id="rId7"/>
    <p:sldId id="286" r:id="rId8"/>
    <p:sldId id="283" r:id="rId9"/>
    <p:sldId id="282" r:id="rId10"/>
    <p:sldId id="290" r:id="rId11"/>
    <p:sldId id="258" r:id="rId12"/>
    <p:sldId id="291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9A6C"/>
    <a:srgbClr val="2B45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41"/>
    <p:restoredTop sz="96327"/>
  </p:normalViewPr>
  <p:slideViewPr>
    <p:cSldViewPr snapToGrid="0" snapToObjects="1">
      <p:cViewPr>
        <p:scale>
          <a:sx n="130" d="100"/>
          <a:sy n="130" d="100"/>
        </p:scale>
        <p:origin x="1840" y="17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078457-AD51-4040-B7CD-37AF8934A6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02F6D6B-5CE7-8F47-89FF-E3084FCD59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0F117B-AD83-8C4F-9020-930E36A5A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FC190-9221-A540-94D6-FEFCFEFF5BBE}" type="datetimeFigureOut">
              <a:rPr lang="en-US" smtClean="0"/>
              <a:t>1/28/22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5D0A7B-BBDA-984B-B18F-00829AEF1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697569E-D57F-104F-9AA6-13E395AD3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46D23-FC98-B947-84D5-AD9BDCD90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181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89B282-EFA7-3448-987A-A5DD2B9C5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2BF16CA-BA14-8144-98C9-F2201702A2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B6AE25-8158-BE4F-9204-637C1C091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FC190-9221-A540-94D6-FEFCFEFF5BBE}" type="datetimeFigureOut">
              <a:rPr lang="en-US" smtClean="0"/>
              <a:t>1/28/22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3F1F7E-078C-9349-9601-4E3360F43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6155BAE-98EE-B945-A83E-9993A418A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46D23-FC98-B947-84D5-AD9BDCD90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886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5866795-7A9F-C84F-86B8-145D3D2C59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80A92A4-9BCE-5049-AC0F-CAA2093C81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7195797-787D-D749-A722-CF5C3F284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FC190-9221-A540-94D6-FEFCFEFF5BBE}" type="datetimeFigureOut">
              <a:rPr lang="en-US" smtClean="0"/>
              <a:t>1/28/22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2A3F37-ACE2-6C4C-A069-CCE1AF10D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22DC57-CD4D-BD41-B756-4E2980CB0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46D23-FC98-B947-84D5-AD9BDCD90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258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708574-A13E-C941-BD95-0C639B4E5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CB55527-8D4A-F44C-A42B-EB3D1D0F3B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46AD6AF-D224-B649-ABBB-BD0BD2C77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FC190-9221-A540-94D6-FEFCFEFF5BBE}" type="datetimeFigureOut">
              <a:rPr lang="en-US" smtClean="0"/>
              <a:t>1/28/22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F65A4AA-C597-D64D-86BE-1CA90E1C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7218EE-8AAD-BE4E-B753-B4F55F34C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46D23-FC98-B947-84D5-AD9BDCD90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47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7BAF8C-98B2-7F40-8A2D-F02B5CA01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DF77306-F452-C541-A46A-51DA5C6B6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BE9873C-145D-A74D-8D49-ECB1974EA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FC190-9221-A540-94D6-FEFCFEFF5BBE}" type="datetimeFigureOut">
              <a:rPr lang="en-US" smtClean="0"/>
              <a:t>1/28/22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0440C00-8EFC-284E-ADC1-483A96575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FCB613D-5303-AA4F-9695-63C08149E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46D23-FC98-B947-84D5-AD9BDCD90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256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DF5574-D9A9-C642-A6D7-27C4ACABE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356BE5-036B-2148-BEC4-686FAD8996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BC2FBC-F62A-2649-84EB-07433A1A52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4DBB88-91DD-2C46-A35E-7AA9885AE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FC190-9221-A540-94D6-FEFCFEFF5BBE}" type="datetimeFigureOut">
              <a:rPr lang="en-US" smtClean="0"/>
              <a:t>1/28/22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30EBF38-D0F3-D049-B5C6-25EBEEDCB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8A7363A-01CF-4149-BDDD-7FA261A43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46D23-FC98-B947-84D5-AD9BDCD90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253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4E7F5B-F331-1547-AF71-289D86305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B4E97D-B279-DE4A-85CC-B0EFE806CE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37FAB9F-0F94-364A-92DA-6795F1FC5B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BAC6B44-1981-D647-8A63-8C9946E5BD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7A06F7A-2A49-024C-AB37-F41A4F558D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4E15B4F-4A9A-7245-9D80-98A9CCA0F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FC190-9221-A540-94D6-FEFCFEFF5BBE}" type="datetimeFigureOut">
              <a:rPr lang="en-US" smtClean="0"/>
              <a:t>1/28/22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D3D23F5-1B76-C54E-8B7C-D69912CAE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1CDB491-BCF6-C648-AB93-F00527D08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46D23-FC98-B947-84D5-AD9BDCD90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453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4870FE-6C40-1143-8804-7E1841605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CB68171-02A7-ED47-96A5-85E699204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FC190-9221-A540-94D6-FEFCFEFF5BBE}" type="datetimeFigureOut">
              <a:rPr lang="en-US" smtClean="0"/>
              <a:t>1/28/22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B6262AF-6F51-5E4D-8293-E1D1A835A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D2FAFB8-FF89-7E40-89B7-88C21C04B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46D23-FC98-B947-84D5-AD9BDCD90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80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7C67345-7DED-A04F-A646-DF0528E18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FC190-9221-A540-94D6-FEFCFEFF5BBE}" type="datetimeFigureOut">
              <a:rPr lang="en-US" smtClean="0"/>
              <a:t>1/28/22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94196A1-0F10-3C40-A248-59A62EAFC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281024F-88C2-3548-B1E9-848D17DBF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46D23-FC98-B947-84D5-AD9BDCD90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365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C7BD87-A8FD-C349-9DF8-4FA2158F8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7EA77D6-6B34-0F49-8A99-13A6EF5F6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6759AD3-9F82-7B4D-ABD0-369E54964A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E19B40E-8C2F-BF45-AA18-637D7A29C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FC190-9221-A540-94D6-FEFCFEFF5BBE}" type="datetimeFigureOut">
              <a:rPr lang="en-US" smtClean="0"/>
              <a:t>1/28/22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F23DF24-D12A-9F4D-8CDE-F2F89FDB3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5CC9CE9-FD2B-F346-AB01-8B279EB74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46D23-FC98-B947-84D5-AD9BDCD90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748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75E935-D597-1A4E-99DA-D9BC1A7DA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2099612-E0E9-0942-8B28-1A3B16E3BA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DF08FE5-7F87-AC47-98F0-837786E1EF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9E2C7F7-4B99-464C-A53B-6924B0AE6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FC190-9221-A540-94D6-FEFCFEFF5BBE}" type="datetimeFigureOut">
              <a:rPr lang="en-US" smtClean="0"/>
              <a:t>1/28/22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4E47550-6F89-E94F-9D0C-EDCFFB16E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C28308C-307F-F942-A85D-F1E843349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46D23-FC98-B947-84D5-AD9BDCD90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366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C1F0E39-92CC-2241-AB34-BEAABD18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13D2CA7-E2F6-5248-9AAD-E47FC83DC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2B37B8-193C-4147-ACFB-EC8804FBCF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FC190-9221-A540-94D6-FEFCFEFF5BBE}" type="datetimeFigureOut">
              <a:rPr lang="en-US" smtClean="0"/>
              <a:t>1/28/22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0DA23A2-F6C5-C04D-9AAA-B4F612B421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CB5716-697E-5D46-BF52-ADD501A08F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46D23-FC98-B947-84D5-AD9BDCD90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631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sv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6.sv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6.sv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0D94898-B28F-1E4C-BE1D-163A635A8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907" y="0"/>
            <a:ext cx="12549808" cy="836653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F3DBB670-9E83-FD46-956C-857E2441214E}"/>
              </a:ext>
            </a:extLst>
          </p:cNvPr>
          <p:cNvSpPr/>
          <p:nvPr/>
        </p:nvSpPr>
        <p:spPr>
          <a:xfrm>
            <a:off x="-134159" y="0"/>
            <a:ext cx="12549808" cy="7566782"/>
          </a:xfrm>
          <a:prstGeom prst="rect">
            <a:avLst/>
          </a:prstGeom>
          <a:solidFill>
            <a:srgbClr val="2B4572">
              <a:alpha val="8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32CE3B4-58C6-DA4E-AF30-B380738FE657}"/>
              </a:ext>
            </a:extLst>
          </p:cNvPr>
          <p:cNvSpPr/>
          <p:nvPr/>
        </p:nvSpPr>
        <p:spPr>
          <a:xfrm>
            <a:off x="5790430" y="4600221"/>
            <a:ext cx="616707" cy="551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915A44F-D57A-6D4A-8657-37F7ABCDE35F}"/>
              </a:ext>
            </a:extLst>
          </p:cNvPr>
          <p:cNvSpPr/>
          <p:nvPr/>
        </p:nvSpPr>
        <p:spPr>
          <a:xfrm>
            <a:off x="5787646" y="4380608"/>
            <a:ext cx="616707" cy="207579"/>
          </a:xfrm>
          <a:prstGeom prst="rect">
            <a:avLst/>
          </a:prstGeom>
          <a:solidFill>
            <a:srgbClr val="B49A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xmlns="" id="{3A953990-1D2B-0545-A87B-20E06CCCDF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465482" y="317977"/>
            <a:ext cx="1261031" cy="7115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61927E9-54AC-5C46-BF4D-0D36BA2B2F0C}"/>
              </a:ext>
            </a:extLst>
          </p:cNvPr>
          <p:cNvSpPr txBox="1"/>
          <p:nvPr/>
        </p:nvSpPr>
        <p:spPr>
          <a:xfrm>
            <a:off x="1945997" y="6101641"/>
            <a:ext cx="865780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b="1" i="1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This is a live event. A recording of the event will be made available on The All Wales ICST Platform</a:t>
            </a:r>
            <a:r>
              <a:rPr lang="en-GB" sz="900" b="1" i="1" dirty="0" smtClean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.</a:t>
            </a:r>
            <a:endParaRPr lang="en-GB" sz="900" b="1" i="1" spc="3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A835C76-6075-1545-94B5-9B5AA2045845}"/>
              </a:ext>
            </a:extLst>
          </p:cNvPr>
          <p:cNvSpPr txBox="1"/>
          <p:nvPr/>
        </p:nvSpPr>
        <p:spPr>
          <a:xfrm>
            <a:off x="1945999" y="1582340"/>
            <a:ext cx="838949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500" dirty="0" smtClean="0">
              <a:solidFill>
                <a:schemeClr val="bg1"/>
              </a:solidFill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</a:endParaRPr>
          </a:p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The </a:t>
            </a:r>
            <a:r>
              <a:rPr lang="en-GB" sz="4000" b="1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All Wales Abnormal Liver Blood Tests Pathway</a:t>
            </a:r>
          </a:p>
          <a:p>
            <a:pPr algn="ctr"/>
            <a:endParaRPr lang="en-GB" sz="1500" dirty="0">
              <a:solidFill>
                <a:schemeClr val="bg2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ctr"/>
            <a:r>
              <a:rPr lang="en-GB" b="1" spc="3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 standardised, efficient approach to the management </a:t>
            </a:r>
          </a:p>
          <a:p>
            <a:pPr algn="ctr"/>
            <a:r>
              <a:rPr lang="en-GB" b="1" spc="3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of abnormal liver blood tests. </a:t>
            </a:r>
            <a:endParaRPr lang="en-GB" sz="2000" b="1" spc="3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ctr"/>
            <a:endParaRPr lang="en-GB" sz="2000" b="1" spc="3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ctr"/>
            <a:endParaRPr lang="en-GB" sz="2000" b="1" spc="3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ctr"/>
            <a:endParaRPr lang="en-GB" sz="2000" b="1" spc="3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ctr"/>
            <a:r>
              <a:rPr lang="en-GB" sz="1400" b="1" spc="3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allwales.icst.org.uk</a:t>
            </a:r>
          </a:p>
        </p:txBody>
      </p:sp>
    </p:spTree>
    <p:extLst>
      <p:ext uri="{BB962C8B-B14F-4D97-AF65-F5344CB8AC3E}">
        <p14:creationId xmlns:p14="http://schemas.microsoft.com/office/powerpoint/2010/main" val="684285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44B73C5-7618-3249-85C6-662ED7548867}"/>
              </a:ext>
            </a:extLst>
          </p:cNvPr>
          <p:cNvSpPr txBox="1"/>
          <p:nvPr/>
        </p:nvSpPr>
        <p:spPr>
          <a:xfrm>
            <a:off x="653955" y="4394689"/>
            <a:ext cx="15353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allwales.icst.org.uk</a:t>
            </a:r>
          </a:p>
          <a:p>
            <a:endParaRPr lang="en-US" sz="11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Graphic 7">
            <a:extLst>
              <a:ext uri="{FF2B5EF4-FFF2-40B4-BE49-F238E27FC236}">
                <a16:creationId xmlns:a16="http://schemas.microsoft.com/office/drawing/2014/main" xmlns="" id="{320C63C8-E892-B840-B36A-219A6F50AD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963199" y="5332735"/>
            <a:ext cx="192502" cy="1925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97F0C4B-9DCC-8F48-8654-36F5D424F81C}"/>
              </a:ext>
            </a:extLst>
          </p:cNvPr>
          <p:cNvSpPr/>
          <p:nvPr/>
        </p:nvSpPr>
        <p:spPr>
          <a:xfrm>
            <a:off x="4292190" y="5263209"/>
            <a:ext cx="311672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to differentiate between patients with predominantly </a:t>
            </a:r>
            <a:r>
              <a:rPr lang="en-GB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cholestatic</a:t>
            </a:r>
            <a:r>
              <a:rPr lang="en-GB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abnormalities and predominantly hepatitic abnormalities</a:t>
            </a:r>
            <a:endParaRPr lang="en-US" sz="1100" dirty="0"/>
          </a:p>
        </p:txBody>
      </p:sp>
      <p:pic>
        <p:nvPicPr>
          <p:cNvPr id="10" name="Graphic 7">
            <a:extLst>
              <a:ext uri="{FF2B5EF4-FFF2-40B4-BE49-F238E27FC236}">
                <a16:creationId xmlns:a16="http://schemas.microsoft.com/office/drawing/2014/main" xmlns="" id="{320C63C8-E892-B840-B36A-219A6F50AD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643693" y="5275321"/>
            <a:ext cx="192502" cy="19250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97F0C4B-9DCC-8F48-8654-36F5D424F81C}"/>
              </a:ext>
            </a:extLst>
          </p:cNvPr>
          <p:cNvSpPr/>
          <p:nvPr/>
        </p:nvSpPr>
        <p:spPr>
          <a:xfrm>
            <a:off x="7836195" y="5263209"/>
            <a:ext cx="311672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Structured approach to investigations that are relevant to the underlying liver disease</a:t>
            </a:r>
            <a:endParaRPr lang="en-US" sz="11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59D0829-2B79-8D43-B36F-C5A9091E732D}"/>
              </a:ext>
            </a:extLst>
          </p:cNvPr>
          <p:cNvSpPr/>
          <p:nvPr/>
        </p:nvSpPr>
        <p:spPr>
          <a:xfrm rot="5400000">
            <a:off x="-6103680" y="4985660"/>
            <a:ext cx="12532659" cy="442869"/>
          </a:xfrm>
          <a:prstGeom prst="rect">
            <a:avLst/>
          </a:prstGeom>
          <a:solidFill>
            <a:srgbClr val="2B45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AE44DD6-ADF7-D443-B8B8-88C568E7BCB4}"/>
              </a:ext>
            </a:extLst>
          </p:cNvPr>
          <p:cNvSpPr/>
          <p:nvPr/>
        </p:nvSpPr>
        <p:spPr>
          <a:xfrm rot="5400000">
            <a:off x="-6266333" y="4853959"/>
            <a:ext cx="12532659" cy="117564"/>
          </a:xfrm>
          <a:prstGeom prst="rect">
            <a:avLst/>
          </a:prstGeom>
          <a:solidFill>
            <a:srgbClr val="B49A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D8A46C0-06E0-4E48-996B-54E154F88231}"/>
              </a:ext>
            </a:extLst>
          </p:cNvPr>
          <p:cNvSpPr txBox="1"/>
          <p:nvPr/>
        </p:nvSpPr>
        <p:spPr>
          <a:xfrm>
            <a:off x="1223558" y="6127731"/>
            <a:ext cx="15353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allwales.icst.org.uk</a:t>
            </a:r>
          </a:p>
          <a:p>
            <a:endParaRPr lang="en-US" sz="11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527A3D1F-0B79-604C-BDF9-439E74F75F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5701" y="670625"/>
            <a:ext cx="6579877" cy="424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190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B10414E1-F46F-234F-9AE5-87B3924C9D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796420" y="2719453"/>
            <a:ext cx="192502" cy="192502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EEE94480-7538-704C-882A-BF710AB95BA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796420" y="3355034"/>
            <a:ext cx="192502" cy="192502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7B8F71F2-394C-5243-ABEE-E3D6296FBD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796420" y="3949689"/>
            <a:ext cx="192502" cy="19250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99A7B3D-88D2-6A4A-9AED-D4EC8EE17083}"/>
              </a:ext>
            </a:extLst>
          </p:cNvPr>
          <p:cNvSpPr/>
          <p:nvPr/>
        </p:nvSpPr>
        <p:spPr>
          <a:xfrm>
            <a:off x="4125411" y="2649927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All Wales Abnormal Liver Blood test pathway will facilitate a reflex Fibrosis Risk Assessment (</a:t>
            </a:r>
            <a:r>
              <a:rPr lang="en-GB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rFRA</a:t>
            </a:r>
            <a:r>
              <a:rPr lang="en-GB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).</a:t>
            </a:r>
            <a:endParaRPr lang="en-US" sz="11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40D1C42-B5FB-A14A-B22B-2E10478AA04D}"/>
              </a:ext>
            </a:extLst>
          </p:cNvPr>
          <p:cNvSpPr/>
          <p:nvPr/>
        </p:nvSpPr>
        <p:spPr>
          <a:xfrm>
            <a:off x="4119601" y="3330910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When a second liver blood test finds abnormality on the ALT, an AST value is returned automatically.</a:t>
            </a:r>
            <a:endParaRPr lang="en-US" sz="11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D68B3A5-CE6B-B042-AE3C-516672E26F8B}"/>
              </a:ext>
            </a:extLst>
          </p:cNvPr>
          <p:cNvSpPr/>
          <p:nvPr/>
        </p:nvSpPr>
        <p:spPr>
          <a:xfrm>
            <a:off x="4119601" y="3911358"/>
            <a:ext cx="618412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AST:ALT ratio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is a fibrosis risk assessment, which assesses the patient’s risk of liver fibrosis. </a:t>
            </a:r>
            <a:r>
              <a:rPr lang="en-GB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the ratio is </a:t>
            </a:r>
            <a:r>
              <a:rPr lang="en-GB" sz="1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less than 1</a:t>
            </a:r>
            <a:r>
              <a:rPr lang="en-GB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the risk of liver disease is low. If the ratio is </a:t>
            </a:r>
            <a:r>
              <a:rPr lang="en-GB" sz="1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more than 1</a:t>
            </a:r>
            <a:r>
              <a:rPr lang="en-GB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the risk of liver fibrosis is high.</a:t>
            </a:r>
            <a:endParaRPr lang="en-US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381A3BA-FD53-4142-A2D6-FA843FA9E670}"/>
              </a:ext>
            </a:extLst>
          </p:cNvPr>
          <p:cNvSpPr/>
          <p:nvPr/>
        </p:nvSpPr>
        <p:spPr>
          <a:xfrm>
            <a:off x="3796420" y="2119569"/>
            <a:ext cx="616707" cy="55179"/>
          </a:xfrm>
          <a:prstGeom prst="rect">
            <a:avLst/>
          </a:prstGeom>
          <a:solidFill>
            <a:srgbClr val="2B45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6F1780B-EBEE-5C45-87FF-EB42B2638ACE}"/>
              </a:ext>
            </a:extLst>
          </p:cNvPr>
          <p:cNvSpPr txBox="1"/>
          <p:nvPr/>
        </p:nvSpPr>
        <p:spPr>
          <a:xfrm>
            <a:off x="3682812" y="1528417"/>
            <a:ext cx="7445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Reflex Fibrosis Risk Assessment (</a:t>
            </a:r>
            <a:r>
              <a:rPr lang="en-GB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rFRA</a:t>
            </a:r>
            <a: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83FB67A-13E7-BB4D-A069-F79D6F1839D7}"/>
              </a:ext>
            </a:extLst>
          </p:cNvPr>
          <p:cNvSpPr txBox="1"/>
          <p:nvPr/>
        </p:nvSpPr>
        <p:spPr>
          <a:xfrm>
            <a:off x="653955" y="4394689"/>
            <a:ext cx="15353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allwales.icst.org.uk</a:t>
            </a:r>
          </a:p>
          <a:p>
            <a:endParaRPr lang="en-US" sz="11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3FC6C57D-0635-3343-9074-5C7821CB54E4}"/>
              </a:ext>
            </a:extLst>
          </p:cNvPr>
          <p:cNvSpPr/>
          <p:nvPr/>
        </p:nvSpPr>
        <p:spPr>
          <a:xfrm rot="5400000">
            <a:off x="-6103680" y="4985660"/>
            <a:ext cx="12532659" cy="442869"/>
          </a:xfrm>
          <a:prstGeom prst="rect">
            <a:avLst/>
          </a:prstGeom>
          <a:solidFill>
            <a:srgbClr val="2B45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976E9170-B8E8-3242-B960-9EFA11320830}"/>
              </a:ext>
            </a:extLst>
          </p:cNvPr>
          <p:cNvSpPr/>
          <p:nvPr/>
        </p:nvSpPr>
        <p:spPr>
          <a:xfrm rot="5400000">
            <a:off x="-6266333" y="4853959"/>
            <a:ext cx="12532659" cy="117564"/>
          </a:xfrm>
          <a:prstGeom prst="rect">
            <a:avLst/>
          </a:prstGeom>
          <a:solidFill>
            <a:srgbClr val="B49A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3875190-84C5-8D4C-B99A-BE981E0B5CB4}"/>
              </a:ext>
            </a:extLst>
          </p:cNvPr>
          <p:cNvSpPr txBox="1"/>
          <p:nvPr/>
        </p:nvSpPr>
        <p:spPr>
          <a:xfrm>
            <a:off x="1223558" y="6127731"/>
            <a:ext cx="15353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allwales.icst.org.uk</a:t>
            </a:r>
          </a:p>
          <a:p>
            <a:endParaRPr lang="en-US" sz="11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8010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44B73C5-7618-3249-85C6-662ED7548867}"/>
              </a:ext>
            </a:extLst>
          </p:cNvPr>
          <p:cNvSpPr txBox="1"/>
          <p:nvPr/>
        </p:nvSpPr>
        <p:spPr>
          <a:xfrm>
            <a:off x="653955" y="4394689"/>
            <a:ext cx="15353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allwales.icst.org.uk</a:t>
            </a:r>
          </a:p>
          <a:p>
            <a:endParaRPr lang="en-US" sz="11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Graphic 7">
            <a:extLst>
              <a:ext uri="{FF2B5EF4-FFF2-40B4-BE49-F238E27FC236}">
                <a16:creationId xmlns:a16="http://schemas.microsoft.com/office/drawing/2014/main" xmlns="" id="{320C63C8-E892-B840-B36A-219A6F50AD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963199" y="5332735"/>
            <a:ext cx="192502" cy="1925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97F0C4B-9DCC-8F48-8654-36F5D424F81C}"/>
              </a:ext>
            </a:extLst>
          </p:cNvPr>
          <p:cNvSpPr/>
          <p:nvPr/>
        </p:nvSpPr>
        <p:spPr>
          <a:xfrm>
            <a:off x="4210417" y="5307813"/>
            <a:ext cx="290605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When to consider referral to Hepatology?</a:t>
            </a:r>
            <a:endParaRPr lang="en-US" sz="1100" dirty="0"/>
          </a:p>
        </p:txBody>
      </p:sp>
      <p:pic>
        <p:nvPicPr>
          <p:cNvPr id="10" name="Graphic 7">
            <a:extLst>
              <a:ext uri="{FF2B5EF4-FFF2-40B4-BE49-F238E27FC236}">
                <a16:creationId xmlns:a16="http://schemas.microsoft.com/office/drawing/2014/main" xmlns="" id="{320C63C8-E892-B840-B36A-219A6F50AD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643693" y="5275321"/>
            <a:ext cx="192502" cy="19250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97F0C4B-9DCC-8F48-8654-36F5D424F81C}"/>
              </a:ext>
            </a:extLst>
          </p:cNvPr>
          <p:cNvSpPr/>
          <p:nvPr/>
        </p:nvSpPr>
        <p:spPr>
          <a:xfrm>
            <a:off x="7836195" y="5240907"/>
            <a:ext cx="341910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When to consider ongoing management in primary care to address the patient’s risk factors?</a:t>
            </a:r>
            <a:endParaRPr lang="en-US" sz="11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0D24B74-154D-3A4F-9272-963ACF2F2C11}"/>
              </a:ext>
            </a:extLst>
          </p:cNvPr>
          <p:cNvSpPr/>
          <p:nvPr/>
        </p:nvSpPr>
        <p:spPr>
          <a:xfrm rot="5400000">
            <a:off x="-6103680" y="4985660"/>
            <a:ext cx="12532659" cy="442869"/>
          </a:xfrm>
          <a:prstGeom prst="rect">
            <a:avLst/>
          </a:prstGeom>
          <a:solidFill>
            <a:srgbClr val="2B45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CB62E56-5347-5549-A35F-DF33CC94EC09}"/>
              </a:ext>
            </a:extLst>
          </p:cNvPr>
          <p:cNvSpPr/>
          <p:nvPr/>
        </p:nvSpPr>
        <p:spPr>
          <a:xfrm rot="5400000">
            <a:off x="-6266333" y="4853959"/>
            <a:ext cx="12532659" cy="117564"/>
          </a:xfrm>
          <a:prstGeom prst="rect">
            <a:avLst/>
          </a:prstGeom>
          <a:solidFill>
            <a:srgbClr val="B49A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767D2C4-4CDC-5B41-B58F-634511F196EF}"/>
              </a:ext>
            </a:extLst>
          </p:cNvPr>
          <p:cNvSpPr txBox="1"/>
          <p:nvPr/>
        </p:nvSpPr>
        <p:spPr>
          <a:xfrm>
            <a:off x="1223558" y="6127731"/>
            <a:ext cx="15353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allwales.icst.org.uk</a:t>
            </a:r>
          </a:p>
          <a:p>
            <a:endParaRPr lang="en-US" sz="11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xmlns="" id="{AB24B628-3FE4-624B-8155-FAA22B9D95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2191" y="574634"/>
            <a:ext cx="6390677" cy="412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818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10B57BA-F371-784D-B791-5FFEC7EC6B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905" y="-622777"/>
            <a:ext cx="12549808" cy="836653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2BC219A-A86C-8F47-A9B0-198B61C50E56}"/>
              </a:ext>
            </a:extLst>
          </p:cNvPr>
          <p:cNvSpPr/>
          <p:nvPr/>
        </p:nvSpPr>
        <p:spPr>
          <a:xfrm>
            <a:off x="-52468" y="-535259"/>
            <a:ext cx="12423371" cy="7393259"/>
          </a:xfrm>
          <a:prstGeom prst="rect">
            <a:avLst/>
          </a:prstGeom>
          <a:solidFill>
            <a:srgbClr val="2B4572">
              <a:alpha val="8697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5ECBFFB-09B5-7F40-9B9D-79C2AF1559A2}"/>
              </a:ext>
            </a:extLst>
          </p:cNvPr>
          <p:cNvSpPr/>
          <p:nvPr/>
        </p:nvSpPr>
        <p:spPr>
          <a:xfrm>
            <a:off x="5867593" y="2469865"/>
            <a:ext cx="616707" cy="551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F95B0F4-44BE-9648-872A-2FD94A149101}"/>
              </a:ext>
            </a:extLst>
          </p:cNvPr>
          <p:cNvSpPr/>
          <p:nvPr/>
        </p:nvSpPr>
        <p:spPr>
          <a:xfrm>
            <a:off x="5864809" y="2250252"/>
            <a:ext cx="616707" cy="207579"/>
          </a:xfrm>
          <a:prstGeom prst="rect">
            <a:avLst/>
          </a:prstGeom>
          <a:solidFill>
            <a:srgbClr val="B49A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88A838B-FF40-5F4B-A54D-69CDD79FC85C}"/>
              </a:ext>
            </a:extLst>
          </p:cNvPr>
          <p:cNvSpPr txBox="1"/>
          <p:nvPr/>
        </p:nvSpPr>
        <p:spPr>
          <a:xfrm>
            <a:off x="2133965" y="2893066"/>
            <a:ext cx="792407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b="1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Question &amp; Answers</a:t>
            </a:r>
          </a:p>
          <a:p>
            <a:endParaRPr lang="en-GB" sz="1100" b="1" spc="3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479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5F2B490-96A0-D245-BCA3-3B1A877E8FDF}"/>
              </a:ext>
            </a:extLst>
          </p:cNvPr>
          <p:cNvSpPr txBox="1"/>
          <p:nvPr/>
        </p:nvSpPr>
        <p:spPr>
          <a:xfrm>
            <a:off x="1268062" y="6114942"/>
            <a:ext cx="15353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allwales.icst.org.uk</a:t>
            </a:r>
          </a:p>
          <a:p>
            <a:endParaRPr lang="en-US" sz="11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27B3F18-F63C-DD4A-83B1-345712CAB13E}"/>
              </a:ext>
            </a:extLst>
          </p:cNvPr>
          <p:cNvSpPr txBox="1"/>
          <p:nvPr/>
        </p:nvSpPr>
        <p:spPr>
          <a:xfrm>
            <a:off x="3334913" y="1200248"/>
            <a:ext cx="3373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All Wales Abnormal Liver Blood Tests Pathway</a:t>
            </a: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Graphic 11">
            <a:extLst>
              <a:ext uri="{FF2B5EF4-FFF2-40B4-BE49-F238E27FC236}">
                <a16:creationId xmlns:a16="http://schemas.microsoft.com/office/drawing/2014/main" xmlns="" id="{8E050F70-CB42-F442-8BFE-496D5BEE3C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389181" y="3158947"/>
            <a:ext cx="192502" cy="192502"/>
          </a:xfrm>
          <a:prstGeom prst="rect">
            <a:avLst/>
          </a:prstGeom>
        </p:spPr>
      </p:pic>
      <p:pic>
        <p:nvPicPr>
          <p:cNvPr id="10" name="Graphic 15">
            <a:extLst>
              <a:ext uri="{FF2B5EF4-FFF2-40B4-BE49-F238E27FC236}">
                <a16:creationId xmlns:a16="http://schemas.microsoft.com/office/drawing/2014/main" xmlns="" id="{6F6336CD-4E1E-A740-8BAB-ED163A36FB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358409" y="4181596"/>
            <a:ext cx="192446" cy="192446"/>
          </a:xfrm>
          <a:prstGeom prst="rect">
            <a:avLst/>
          </a:prstGeom>
        </p:spPr>
      </p:pic>
      <p:pic>
        <p:nvPicPr>
          <p:cNvPr id="14" name="Graphic 17">
            <a:extLst>
              <a:ext uri="{FF2B5EF4-FFF2-40B4-BE49-F238E27FC236}">
                <a16:creationId xmlns:a16="http://schemas.microsoft.com/office/drawing/2014/main" xmlns="" id="{20AFD986-8B83-224F-A934-9F579CDA390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394991" y="2462615"/>
            <a:ext cx="192502" cy="19250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18173" y="3089421"/>
            <a:ext cx="27048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 interactive dynamic guideline to support primary care teams to recognise advanced disease (including cirrhosis) at a much earlier stage</a:t>
            </a:r>
            <a:endParaRPr lang="en-US" sz="1100" dirty="0"/>
          </a:p>
        </p:txBody>
      </p:sp>
      <p:sp>
        <p:nvSpPr>
          <p:cNvPr id="16" name="Rectangle 15"/>
          <p:cNvSpPr/>
          <p:nvPr/>
        </p:nvSpPr>
        <p:spPr>
          <a:xfrm>
            <a:off x="3687401" y="4113053"/>
            <a:ext cx="28413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Provide guidance to addresses the patient’s risk factors for liver disease, including alcohol cessation and weight management.</a:t>
            </a:r>
            <a:endParaRPr lang="en-US" sz="1100" dirty="0"/>
          </a:p>
        </p:txBody>
      </p:sp>
      <p:sp>
        <p:nvSpPr>
          <p:cNvPr id="17" name="Rectangle 16"/>
          <p:cNvSpPr/>
          <p:nvPr/>
        </p:nvSpPr>
        <p:spPr>
          <a:xfrm>
            <a:off x="3718173" y="2424284"/>
            <a:ext cx="299013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 All Wales Guideline developed by experts from within Wales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468754A-2DEF-EA47-9D70-C74FE4677EA6}"/>
              </a:ext>
            </a:extLst>
          </p:cNvPr>
          <p:cNvSpPr/>
          <p:nvPr/>
        </p:nvSpPr>
        <p:spPr>
          <a:xfrm>
            <a:off x="3409820" y="1990592"/>
            <a:ext cx="616707" cy="55179"/>
          </a:xfrm>
          <a:prstGeom prst="rect">
            <a:avLst/>
          </a:prstGeom>
          <a:solidFill>
            <a:srgbClr val="2B45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18E69AB5-D5CA-6844-AA20-1569DB0DDDEB}"/>
              </a:ext>
            </a:extLst>
          </p:cNvPr>
          <p:cNvSpPr/>
          <p:nvPr/>
        </p:nvSpPr>
        <p:spPr>
          <a:xfrm rot="5400000">
            <a:off x="-6103680" y="4985660"/>
            <a:ext cx="12532659" cy="442869"/>
          </a:xfrm>
          <a:prstGeom prst="rect">
            <a:avLst/>
          </a:prstGeom>
          <a:solidFill>
            <a:srgbClr val="2B45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580AD518-1B0F-B548-8DF2-4BB3375C6622}"/>
              </a:ext>
            </a:extLst>
          </p:cNvPr>
          <p:cNvSpPr/>
          <p:nvPr/>
        </p:nvSpPr>
        <p:spPr>
          <a:xfrm rot="5400000">
            <a:off x="-6266332" y="4791362"/>
            <a:ext cx="12532659" cy="117564"/>
          </a:xfrm>
          <a:prstGeom prst="rect">
            <a:avLst/>
          </a:prstGeom>
          <a:solidFill>
            <a:srgbClr val="B49A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Graphical user interface, application&#10;&#10;Description automatically generated">
            <a:extLst>
              <a:ext uri="{FF2B5EF4-FFF2-40B4-BE49-F238E27FC236}">
                <a16:creationId xmlns="" xmlns:a16="http://schemas.microsoft.com/office/drawing/2014/main" id="{BAD3AD0C-98DF-5347-A7E3-9AEF59D57F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88462">
            <a:off x="6943884" y="-602475"/>
            <a:ext cx="5773385" cy="8307712"/>
          </a:xfrm>
          <a:prstGeom prst="rect">
            <a:avLst/>
          </a:prstGeom>
          <a:effectLst>
            <a:outerShdw blurRad="263915" dist="103646" dir="12120000" algn="ctr" rotWithShape="0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0526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E36BC795-5B2D-C149-9674-BFAE2A8DE6FB}"/>
              </a:ext>
            </a:extLst>
          </p:cNvPr>
          <p:cNvSpPr/>
          <p:nvPr/>
        </p:nvSpPr>
        <p:spPr>
          <a:xfrm rot="5400000">
            <a:off x="4340583" y="-1051082"/>
            <a:ext cx="6874764" cy="8943404"/>
          </a:xfrm>
          <a:prstGeom prst="rect">
            <a:avLst/>
          </a:prstGeom>
          <a:solidFill>
            <a:srgbClr val="2B45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27B3F18-F63C-DD4A-83B1-345712CAB13E}"/>
              </a:ext>
            </a:extLst>
          </p:cNvPr>
          <p:cNvSpPr txBox="1"/>
          <p:nvPr/>
        </p:nvSpPr>
        <p:spPr>
          <a:xfrm>
            <a:off x="4232106" y="1238891"/>
            <a:ext cx="7445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Rise in Liver disease mortality</a:t>
            </a:r>
            <a:endParaRPr lang="en-GB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27B3F18-F63C-DD4A-83B1-345712CAB13E}"/>
              </a:ext>
            </a:extLst>
          </p:cNvPr>
          <p:cNvSpPr txBox="1"/>
          <p:nvPr/>
        </p:nvSpPr>
        <p:spPr>
          <a:xfrm>
            <a:off x="4232107" y="1853387"/>
            <a:ext cx="557749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While the number of deaths from other common conditions is falling in the UK, those due to liver disease have been increasing dramatically.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27B3F18-F63C-DD4A-83B1-345712CAB13E}"/>
              </a:ext>
            </a:extLst>
          </p:cNvPr>
          <p:cNvSpPr txBox="1"/>
          <p:nvPr/>
        </p:nvSpPr>
        <p:spPr>
          <a:xfrm>
            <a:off x="6788494" y="4648683"/>
            <a:ext cx="42432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British Society of Gastroenterology (BSG) guideline</a:t>
            </a:r>
            <a:endParaRPr lang="en-GB" sz="1000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F4B819E-439F-2443-A523-30C7FFBFDCD0}"/>
              </a:ext>
            </a:extLst>
          </p:cNvPr>
          <p:cNvSpPr txBox="1"/>
          <p:nvPr/>
        </p:nvSpPr>
        <p:spPr>
          <a:xfrm>
            <a:off x="1009488" y="6106704"/>
            <a:ext cx="15353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allwales.icst.org.uk</a:t>
            </a:r>
          </a:p>
          <a:p>
            <a:endParaRPr lang="en-US" sz="11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3479C548-EDBF-CA4A-BA62-F9C4BAB17F36}"/>
              </a:ext>
            </a:extLst>
          </p:cNvPr>
          <p:cNvSpPr/>
          <p:nvPr/>
        </p:nvSpPr>
        <p:spPr>
          <a:xfrm rot="5400000">
            <a:off x="-6103680" y="4985660"/>
            <a:ext cx="12532659" cy="442869"/>
          </a:xfrm>
          <a:prstGeom prst="rect">
            <a:avLst/>
          </a:prstGeom>
          <a:solidFill>
            <a:srgbClr val="2B45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35FCDA06-3548-3241-ADE1-5DC2B0C3B696}"/>
              </a:ext>
            </a:extLst>
          </p:cNvPr>
          <p:cNvSpPr/>
          <p:nvPr/>
        </p:nvSpPr>
        <p:spPr>
          <a:xfrm rot="5400000">
            <a:off x="-6266332" y="4791362"/>
            <a:ext cx="12532659" cy="117564"/>
          </a:xfrm>
          <a:prstGeom prst="rect">
            <a:avLst/>
          </a:prstGeom>
          <a:solidFill>
            <a:srgbClr val="B49A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05FFDEA-86A8-C748-A785-FDE98D0CC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040" y="4122550"/>
            <a:ext cx="865659" cy="6492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6BA5124-323C-F848-9F0E-47E278D9F01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"/>
          </a:blip>
          <a:stretch>
            <a:fillRect/>
          </a:stretch>
        </p:blipFill>
        <p:spPr>
          <a:xfrm>
            <a:off x="7424202" y="2548302"/>
            <a:ext cx="4094411" cy="307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042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95881E0-83AD-9643-8152-438C9A0939EA}"/>
              </a:ext>
            </a:extLst>
          </p:cNvPr>
          <p:cNvSpPr txBox="1"/>
          <p:nvPr/>
        </p:nvSpPr>
        <p:spPr>
          <a:xfrm>
            <a:off x="1395565" y="6114942"/>
            <a:ext cx="15353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allwales.icst.org.uk</a:t>
            </a:r>
          </a:p>
          <a:p>
            <a:endParaRPr lang="en-US" sz="11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1C79DBC-AD56-B04F-A671-886FBF208FEB}"/>
              </a:ext>
            </a:extLst>
          </p:cNvPr>
          <p:cNvSpPr/>
          <p:nvPr/>
        </p:nvSpPr>
        <p:spPr>
          <a:xfrm rot="5400000">
            <a:off x="-6103680" y="4985660"/>
            <a:ext cx="12532659" cy="442869"/>
          </a:xfrm>
          <a:prstGeom prst="rect">
            <a:avLst/>
          </a:prstGeom>
          <a:solidFill>
            <a:srgbClr val="2B45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99B1F95-3C5E-9A41-B3D2-6EFB8CD14449}"/>
              </a:ext>
            </a:extLst>
          </p:cNvPr>
          <p:cNvSpPr/>
          <p:nvPr/>
        </p:nvSpPr>
        <p:spPr>
          <a:xfrm rot="5400000">
            <a:off x="-6266332" y="4791362"/>
            <a:ext cx="12532659" cy="117564"/>
          </a:xfrm>
          <a:prstGeom prst="rect">
            <a:avLst/>
          </a:prstGeom>
          <a:solidFill>
            <a:srgbClr val="B49A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366074C-6376-CC43-A285-7D7C5C8A6D21}"/>
              </a:ext>
            </a:extLst>
          </p:cNvPr>
          <p:cNvSpPr txBox="1"/>
          <p:nvPr/>
        </p:nvSpPr>
        <p:spPr>
          <a:xfrm>
            <a:off x="4596265" y="73543"/>
            <a:ext cx="7445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Burden of liver disease</a:t>
            </a: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F46F966-B80C-A34D-A7E2-6F9E0BDAAB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605" b="34174"/>
          <a:stretch/>
        </p:blipFill>
        <p:spPr>
          <a:xfrm>
            <a:off x="3794594" y="-181125"/>
            <a:ext cx="7227367" cy="34953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366074C-6376-CC43-A285-7D7C5C8A6D21}"/>
              </a:ext>
            </a:extLst>
          </p:cNvPr>
          <p:cNvSpPr txBox="1"/>
          <p:nvPr/>
        </p:nvSpPr>
        <p:spPr>
          <a:xfrm>
            <a:off x="4596264" y="3292698"/>
            <a:ext cx="7445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Rise in Liver disease mortality</a:t>
            </a: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F46F966-B80C-A34D-A7E2-6F9E0BDAAB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638" t="67779" r="638"/>
          <a:stretch/>
        </p:blipFill>
        <p:spPr>
          <a:xfrm>
            <a:off x="3732594" y="3314195"/>
            <a:ext cx="7603401" cy="3677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275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320C63C8-E892-B840-B36A-219A6F50AD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756794" y="3893244"/>
            <a:ext cx="192502" cy="19250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B332902E-09C1-354F-A0BE-8AF36DA59A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756794" y="4371231"/>
            <a:ext cx="192502" cy="19250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26703518-98B9-E948-87C6-4DCE4882CB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756794" y="5120437"/>
            <a:ext cx="192502" cy="19250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97F0C4B-9DCC-8F48-8654-36F5D424F81C}"/>
              </a:ext>
            </a:extLst>
          </p:cNvPr>
          <p:cNvSpPr/>
          <p:nvPr/>
        </p:nvSpPr>
        <p:spPr>
          <a:xfrm>
            <a:off x="4079975" y="3853589"/>
            <a:ext cx="549239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Deconstructing a complicated pathway into </a:t>
            </a:r>
            <a:r>
              <a:rPr lang="en-GB" sz="1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three simple steps</a:t>
            </a:r>
            <a:endParaRPr lang="en-US" sz="11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2C9E1C7-5A48-FE48-9417-C94C43113D29}"/>
              </a:ext>
            </a:extLst>
          </p:cNvPr>
          <p:cNvSpPr/>
          <p:nvPr/>
        </p:nvSpPr>
        <p:spPr>
          <a:xfrm>
            <a:off x="4052954" y="5074995"/>
            <a:ext cx="537113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is a consistent approach taken by all Health boards in Wales</a:t>
            </a:r>
            <a:endParaRPr lang="en-US" sz="11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510113F-81E6-1D40-A9DD-278067305DE3}"/>
              </a:ext>
            </a:extLst>
          </p:cNvPr>
          <p:cNvSpPr/>
          <p:nvPr/>
        </p:nvSpPr>
        <p:spPr>
          <a:xfrm>
            <a:off x="4079975" y="4312578"/>
            <a:ext cx="549239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Supporting secondary care to increase secondary care diagnostic capacity, reducing waiting times for those patients who are found to be at high risk of advanced liver disease</a:t>
            </a:r>
            <a:endParaRPr lang="en-US" sz="11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78E30AA-06B4-6846-B7DD-4C90E772F161}"/>
              </a:ext>
            </a:extLst>
          </p:cNvPr>
          <p:cNvSpPr txBox="1"/>
          <p:nvPr/>
        </p:nvSpPr>
        <p:spPr>
          <a:xfrm>
            <a:off x="3458080" y="1495651"/>
            <a:ext cx="7445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Welsh Model</a:t>
            </a: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DCC39BB-F882-8140-A0E0-B2F50B75584E}"/>
              </a:ext>
            </a:extLst>
          </p:cNvPr>
          <p:cNvSpPr/>
          <p:nvPr/>
        </p:nvSpPr>
        <p:spPr>
          <a:xfrm rot="5400000">
            <a:off x="-6103680" y="4985660"/>
            <a:ext cx="12532659" cy="442869"/>
          </a:xfrm>
          <a:prstGeom prst="rect">
            <a:avLst/>
          </a:prstGeom>
          <a:solidFill>
            <a:srgbClr val="2B45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8117D90-16ED-C141-AFF2-E89904C23A96}"/>
              </a:ext>
            </a:extLst>
          </p:cNvPr>
          <p:cNvSpPr/>
          <p:nvPr/>
        </p:nvSpPr>
        <p:spPr>
          <a:xfrm rot="5400000">
            <a:off x="-6266333" y="4853959"/>
            <a:ext cx="12532659" cy="117564"/>
          </a:xfrm>
          <a:prstGeom prst="rect">
            <a:avLst/>
          </a:prstGeom>
          <a:solidFill>
            <a:srgbClr val="B49A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32DFC0CF-76A7-DA47-A397-9E877AFBC1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335" y="2069235"/>
            <a:ext cx="6582032" cy="145074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DE429EE-DE9E-7043-90D0-907148AC8AB5}"/>
              </a:ext>
            </a:extLst>
          </p:cNvPr>
          <p:cNvSpPr txBox="1"/>
          <p:nvPr/>
        </p:nvSpPr>
        <p:spPr>
          <a:xfrm>
            <a:off x="1240146" y="6088668"/>
            <a:ext cx="15353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allwales.icst.org.uk</a:t>
            </a:r>
          </a:p>
          <a:p>
            <a:endParaRPr lang="en-US" sz="11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263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B87F25E-EFEF-B54F-B409-F3696E7244EA}"/>
              </a:ext>
            </a:extLst>
          </p:cNvPr>
          <p:cNvSpPr txBox="1"/>
          <p:nvPr/>
        </p:nvSpPr>
        <p:spPr>
          <a:xfrm>
            <a:off x="4033024" y="1433230"/>
            <a:ext cx="6173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 Wales Abnormal Liver Blood Tests Pathway</a:t>
            </a: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97F0C4B-9DCC-8F48-8654-36F5D424F81C}"/>
              </a:ext>
            </a:extLst>
          </p:cNvPr>
          <p:cNvSpPr/>
          <p:nvPr/>
        </p:nvSpPr>
        <p:spPr>
          <a:xfrm>
            <a:off x="4033024" y="3949485"/>
            <a:ext cx="5919613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purpose of this pathway is to:</a:t>
            </a:r>
          </a:p>
          <a:p>
            <a:endParaRPr lang="en-GB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GB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Make it easier to identify abnormality</a:t>
            </a:r>
          </a:p>
          <a:p>
            <a:pPr marL="228600" indent="-228600">
              <a:buFont typeface="+mj-lt"/>
              <a:buAutoNum type="arabicPeriod"/>
            </a:pPr>
            <a:endParaRPr lang="en-GB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GB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Signpost for further investigations </a:t>
            </a:r>
          </a:p>
          <a:p>
            <a:pPr marL="228600" indent="-228600">
              <a:buFont typeface="+mj-lt"/>
              <a:buAutoNum type="arabicPeriod"/>
            </a:pPr>
            <a:endParaRPr lang="en-GB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GB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Make a follow up plan for patients with abnormal liver blood tests</a:t>
            </a:r>
            <a:endParaRPr lang="en-US" sz="11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9413C43-BB84-0D4F-8E09-D8466BB4E055}"/>
              </a:ext>
            </a:extLst>
          </p:cNvPr>
          <p:cNvSpPr/>
          <p:nvPr/>
        </p:nvSpPr>
        <p:spPr>
          <a:xfrm rot="5400000">
            <a:off x="-6103680" y="4985660"/>
            <a:ext cx="12532659" cy="442869"/>
          </a:xfrm>
          <a:prstGeom prst="rect">
            <a:avLst/>
          </a:prstGeom>
          <a:solidFill>
            <a:srgbClr val="2B45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F8137D9-209A-DA44-B6AE-DAA321B2A40C}"/>
              </a:ext>
            </a:extLst>
          </p:cNvPr>
          <p:cNvSpPr txBox="1"/>
          <p:nvPr/>
        </p:nvSpPr>
        <p:spPr>
          <a:xfrm>
            <a:off x="1116756" y="6177158"/>
            <a:ext cx="15353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allwales.icst.org.uk</a:t>
            </a:r>
          </a:p>
          <a:p>
            <a:endParaRPr lang="en-US" sz="11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CB5C99C-E3D4-5B47-84A4-888F2613C408}"/>
              </a:ext>
            </a:extLst>
          </p:cNvPr>
          <p:cNvSpPr/>
          <p:nvPr/>
        </p:nvSpPr>
        <p:spPr>
          <a:xfrm rot="5400000">
            <a:off x="-6266333" y="4865501"/>
            <a:ext cx="12532659" cy="117564"/>
          </a:xfrm>
          <a:prstGeom prst="rect">
            <a:avLst/>
          </a:prstGeom>
          <a:solidFill>
            <a:srgbClr val="B49A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DBC865BF-CFCE-814F-892C-177007049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578" y="2092854"/>
            <a:ext cx="6582032" cy="145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318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xmlns="" id="{C5BC4D81-65F1-AE47-A919-1820339A6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1711" y="-106133"/>
            <a:ext cx="7020289" cy="652858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320C63C8-E892-B840-B36A-219A6F50AD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191343" y="3481883"/>
            <a:ext cx="192502" cy="19250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97F0C4B-9DCC-8F48-8654-36F5D424F81C}"/>
              </a:ext>
            </a:extLst>
          </p:cNvPr>
          <p:cNvSpPr/>
          <p:nvPr/>
        </p:nvSpPr>
        <p:spPr>
          <a:xfrm>
            <a:off x="3422747" y="3429000"/>
            <a:ext cx="2998173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 interactive support tool for healthcare professionals across each of the seven Health Board</a:t>
            </a:r>
          </a:p>
          <a:p>
            <a:endParaRPr lang="en-GB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Structured guidance when the patient is in front of you</a:t>
            </a:r>
          </a:p>
          <a:p>
            <a:endParaRPr lang="en-GB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Relevant resources and research articles</a:t>
            </a:r>
          </a:p>
          <a:p>
            <a:endParaRPr lang="en-GB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Supplemental education and instruction from the experts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B87F25E-EFEF-B54F-B409-F3696E7244EA}"/>
              </a:ext>
            </a:extLst>
          </p:cNvPr>
          <p:cNvSpPr txBox="1"/>
          <p:nvPr/>
        </p:nvSpPr>
        <p:spPr>
          <a:xfrm>
            <a:off x="3083642" y="2493747"/>
            <a:ext cx="3525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Key features</a:t>
            </a: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Graphic 7">
            <a:extLst>
              <a:ext uri="{FF2B5EF4-FFF2-40B4-BE49-F238E27FC236}">
                <a16:creationId xmlns:a16="http://schemas.microsoft.com/office/drawing/2014/main" xmlns="" id="{320C63C8-E892-B840-B36A-219A6F50AD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199935" y="4121335"/>
            <a:ext cx="192502" cy="19250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84C48E2-61B2-2141-8D7E-F6E0A74A84A0}"/>
              </a:ext>
            </a:extLst>
          </p:cNvPr>
          <p:cNvSpPr/>
          <p:nvPr/>
        </p:nvSpPr>
        <p:spPr>
          <a:xfrm>
            <a:off x="3170996" y="2989493"/>
            <a:ext cx="616707" cy="55179"/>
          </a:xfrm>
          <a:prstGeom prst="rect">
            <a:avLst/>
          </a:prstGeom>
          <a:solidFill>
            <a:srgbClr val="2B45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7">
            <a:extLst>
              <a:ext uri="{FF2B5EF4-FFF2-40B4-BE49-F238E27FC236}">
                <a16:creationId xmlns:a16="http://schemas.microsoft.com/office/drawing/2014/main" xmlns="" id="{320C63C8-E892-B840-B36A-219A6F50AD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209688" y="4616311"/>
            <a:ext cx="192502" cy="192502"/>
          </a:xfrm>
          <a:prstGeom prst="rect">
            <a:avLst/>
          </a:prstGeom>
        </p:spPr>
      </p:pic>
      <p:pic>
        <p:nvPicPr>
          <p:cNvPr id="19" name="Graphic 7">
            <a:extLst>
              <a:ext uri="{FF2B5EF4-FFF2-40B4-BE49-F238E27FC236}">
                <a16:creationId xmlns:a16="http://schemas.microsoft.com/office/drawing/2014/main" xmlns="" id="{320C63C8-E892-B840-B36A-219A6F50AD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190317" y="4993967"/>
            <a:ext cx="192502" cy="19250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E0F967C-8CA5-8C45-BFCA-4811BF29B16D}"/>
              </a:ext>
            </a:extLst>
          </p:cNvPr>
          <p:cNvSpPr txBox="1"/>
          <p:nvPr/>
        </p:nvSpPr>
        <p:spPr>
          <a:xfrm>
            <a:off x="1041080" y="5962975"/>
            <a:ext cx="15353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allwales.icst.org.uk</a:t>
            </a:r>
          </a:p>
          <a:p>
            <a:endParaRPr lang="en-US" sz="11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C1E1EFD1-6796-4241-88BB-F0B96560C1E2}"/>
              </a:ext>
            </a:extLst>
          </p:cNvPr>
          <p:cNvSpPr/>
          <p:nvPr/>
        </p:nvSpPr>
        <p:spPr>
          <a:xfrm rot="5400000">
            <a:off x="-6103680" y="4985660"/>
            <a:ext cx="12532659" cy="442869"/>
          </a:xfrm>
          <a:prstGeom prst="rect">
            <a:avLst/>
          </a:prstGeom>
          <a:solidFill>
            <a:srgbClr val="2B45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ECE3B6F9-F4CC-3142-B30C-E3D2BB4C2BFF}"/>
              </a:ext>
            </a:extLst>
          </p:cNvPr>
          <p:cNvSpPr/>
          <p:nvPr/>
        </p:nvSpPr>
        <p:spPr>
          <a:xfrm rot="5400000">
            <a:off x="-6266333" y="4865501"/>
            <a:ext cx="12532659" cy="117564"/>
          </a:xfrm>
          <a:prstGeom prst="rect">
            <a:avLst/>
          </a:prstGeom>
          <a:solidFill>
            <a:srgbClr val="B49A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3441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F2C2C80E-A39B-594F-BEC7-52E1CA1ACA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330860" y="2513643"/>
            <a:ext cx="192502" cy="19250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9486A1B-CFEB-1D4F-B07A-BC83A101B6C7}"/>
              </a:ext>
            </a:extLst>
          </p:cNvPr>
          <p:cNvSpPr/>
          <p:nvPr/>
        </p:nvSpPr>
        <p:spPr>
          <a:xfrm>
            <a:off x="6553784" y="2483031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Differentiating between </a:t>
            </a:r>
            <a:r>
              <a:rPr lang="en-GB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cholestatic</a:t>
            </a:r>
            <a:r>
              <a:rPr lang="en-GB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hepatitic abnormalities</a:t>
            </a:r>
            <a:endParaRPr lang="en-US" sz="11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917D940-49DB-B345-AB43-332171976DDC}"/>
              </a:ext>
            </a:extLst>
          </p:cNvPr>
          <p:cNvSpPr/>
          <p:nvPr/>
        </p:nvSpPr>
        <p:spPr>
          <a:xfrm>
            <a:off x="6322102" y="2093372"/>
            <a:ext cx="616707" cy="55179"/>
          </a:xfrm>
          <a:prstGeom prst="rect">
            <a:avLst/>
          </a:prstGeom>
          <a:solidFill>
            <a:srgbClr val="2B45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7569A9E6-227B-2840-A3D2-B65DEA2D6C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330860" y="2922422"/>
            <a:ext cx="192502" cy="19250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6B6A603-27E0-B948-A7BF-50DF3A506073}"/>
              </a:ext>
            </a:extLst>
          </p:cNvPr>
          <p:cNvSpPr/>
          <p:nvPr/>
        </p:nvSpPr>
        <p:spPr>
          <a:xfrm>
            <a:off x="6553784" y="2891810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Making a referral for a Fibroscan</a:t>
            </a:r>
            <a:endParaRPr lang="en-US" sz="1100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D5C0A961-5C82-7749-9967-D29F6013DC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330860" y="3363648"/>
            <a:ext cx="192502" cy="19250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DA7221F-63CF-3047-9293-F098EB231FF1}"/>
              </a:ext>
            </a:extLst>
          </p:cNvPr>
          <p:cNvSpPr/>
          <p:nvPr/>
        </p:nvSpPr>
        <p:spPr>
          <a:xfrm>
            <a:off x="6553784" y="3333036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Conditions that lead to abnormal liver blood tests</a:t>
            </a:r>
            <a:endParaRPr lang="en-US" sz="1100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xmlns="" id="{8CAD0E5B-D15E-D348-8A1D-1493E0A160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334094" y="3776370"/>
            <a:ext cx="192502" cy="19250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BFBEA0F-71A9-394F-B44C-104B0B51872A}"/>
              </a:ext>
            </a:extLst>
          </p:cNvPr>
          <p:cNvSpPr/>
          <p:nvPr/>
        </p:nvSpPr>
        <p:spPr>
          <a:xfrm>
            <a:off x="6553784" y="3741816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Managing patients in primary care who have a low risk of fibrosis</a:t>
            </a:r>
            <a:endParaRPr lang="en-US" sz="1100" dirty="0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xmlns="" id="{4F77891F-BF63-E24D-A7E2-1E2D44A603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343560" y="4213654"/>
            <a:ext cx="192502" cy="19250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2543388-74E6-2842-87ED-EDA5AE9B53FB}"/>
              </a:ext>
            </a:extLst>
          </p:cNvPr>
          <p:cNvSpPr/>
          <p:nvPr/>
        </p:nvSpPr>
        <p:spPr>
          <a:xfrm>
            <a:off x="6553784" y="4183042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Significant fibrosis, what does it mean for the patient?</a:t>
            </a:r>
            <a:endParaRPr lang="en-US" sz="11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AC1D5EF4-E3D2-DF4E-BA79-9F56D9B40B3C}"/>
              </a:ext>
            </a:extLst>
          </p:cNvPr>
          <p:cNvSpPr/>
          <p:nvPr/>
        </p:nvSpPr>
        <p:spPr>
          <a:xfrm>
            <a:off x="6322102" y="4964583"/>
            <a:ext cx="504071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much more when you explore it further, with updates </a:t>
            </a:r>
          </a:p>
          <a:p>
            <a:r>
              <a:rPr lang="en-GB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 new evidence emerges…</a:t>
            </a:r>
            <a:endParaRPr lang="en-US" sz="11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27B3F18-F63C-DD4A-83B1-345712CAB13E}"/>
              </a:ext>
            </a:extLst>
          </p:cNvPr>
          <p:cNvSpPr txBox="1"/>
          <p:nvPr/>
        </p:nvSpPr>
        <p:spPr>
          <a:xfrm>
            <a:off x="6230296" y="1285943"/>
            <a:ext cx="4958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Supported by video education delivered by the experts from Wales and the UK </a:t>
            </a: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 descr="A group of people posing for a photo&#10;&#10;Description automatically generated with low confidence">
            <a:extLst>
              <a:ext uri="{FF2B5EF4-FFF2-40B4-BE49-F238E27FC236}">
                <a16:creationId xmlns:a16="http://schemas.microsoft.com/office/drawing/2014/main" xmlns="" id="{60E2B1B4-EBCE-C341-9DB6-B8561687F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126" y="243688"/>
            <a:ext cx="5432580" cy="638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89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44B73C5-7618-3249-85C6-662ED7548867}"/>
              </a:ext>
            </a:extLst>
          </p:cNvPr>
          <p:cNvSpPr txBox="1"/>
          <p:nvPr/>
        </p:nvSpPr>
        <p:spPr>
          <a:xfrm>
            <a:off x="653955" y="4394689"/>
            <a:ext cx="15353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allwales.icst.org.uk</a:t>
            </a:r>
          </a:p>
          <a:p>
            <a:endParaRPr lang="en-US" sz="11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Graphic 7">
            <a:extLst>
              <a:ext uri="{FF2B5EF4-FFF2-40B4-BE49-F238E27FC236}">
                <a16:creationId xmlns:a16="http://schemas.microsoft.com/office/drawing/2014/main" xmlns="" id="{320C63C8-E892-B840-B36A-219A6F50AD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035154" y="5382400"/>
            <a:ext cx="192502" cy="1925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97F0C4B-9DCC-8F48-8654-36F5D424F81C}"/>
              </a:ext>
            </a:extLst>
          </p:cNvPr>
          <p:cNvSpPr/>
          <p:nvPr/>
        </p:nvSpPr>
        <p:spPr>
          <a:xfrm>
            <a:off x="4294435" y="5344367"/>
            <a:ext cx="247706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structured approach to understand why my patient’s liver blood tests are abnormal</a:t>
            </a:r>
            <a:endParaRPr lang="en-US" sz="1100" dirty="0"/>
          </a:p>
        </p:txBody>
      </p:sp>
      <p:pic>
        <p:nvPicPr>
          <p:cNvPr id="10" name="Graphic 7">
            <a:extLst>
              <a:ext uri="{FF2B5EF4-FFF2-40B4-BE49-F238E27FC236}">
                <a16:creationId xmlns:a16="http://schemas.microsoft.com/office/drawing/2014/main" xmlns="" id="{320C63C8-E892-B840-B36A-219A6F50AD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651931" y="5344367"/>
            <a:ext cx="192502" cy="19250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97F0C4B-9DCC-8F48-8654-36F5D424F81C}"/>
              </a:ext>
            </a:extLst>
          </p:cNvPr>
          <p:cNvSpPr/>
          <p:nvPr/>
        </p:nvSpPr>
        <p:spPr>
          <a:xfrm>
            <a:off x="7972572" y="5344366"/>
            <a:ext cx="35775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When to consider urgent admission, when to refer urgently to hepatology, when to repeat the LFT and when to investigate non-liver causes</a:t>
            </a:r>
            <a:endParaRPr lang="en-US" sz="11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76E11DC-3CEC-2543-AB88-D4404612A9F3}"/>
              </a:ext>
            </a:extLst>
          </p:cNvPr>
          <p:cNvSpPr/>
          <p:nvPr/>
        </p:nvSpPr>
        <p:spPr>
          <a:xfrm rot="5400000">
            <a:off x="-6103680" y="4985660"/>
            <a:ext cx="12532659" cy="442869"/>
          </a:xfrm>
          <a:prstGeom prst="rect">
            <a:avLst/>
          </a:prstGeom>
          <a:solidFill>
            <a:srgbClr val="2B45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B855E84-C274-4F4F-A67F-E33B9EDBE275}"/>
              </a:ext>
            </a:extLst>
          </p:cNvPr>
          <p:cNvSpPr/>
          <p:nvPr/>
        </p:nvSpPr>
        <p:spPr>
          <a:xfrm rot="5400000">
            <a:off x="-6266333" y="4853959"/>
            <a:ext cx="12532659" cy="117564"/>
          </a:xfrm>
          <a:prstGeom prst="rect">
            <a:avLst/>
          </a:prstGeom>
          <a:solidFill>
            <a:srgbClr val="B49A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A84DD95-86FB-6C4E-83D7-529A7E57A8AA}"/>
              </a:ext>
            </a:extLst>
          </p:cNvPr>
          <p:cNvSpPr txBox="1"/>
          <p:nvPr/>
        </p:nvSpPr>
        <p:spPr>
          <a:xfrm>
            <a:off x="1223558" y="6127731"/>
            <a:ext cx="15353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allwales.icst.org.uk</a:t>
            </a:r>
          </a:p>
          <a:p>
            <a:endParaRPr lang="en-US" sz="11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="" xmlns:a16="http://schemas.microsoft.com/office/drawing/2014/main" id="{B56AE8D3-21AF-B547-A999-3C4D359006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8049" y="698821"/>
            <a:ext cx="6670586" cy="429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421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3032</TotalTime>
  <Words>538</Words>
  <Application>Microsoft Macintosh PowerPoint</Application>
  <PresentationFormat>Widescreen</PresentationFormat>
  <Paragraphs>72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Open Sans</vt:lpstr>
      <vt:lpstr>Open Sans Light</vt:lpstr>
      <vt:lpstr>Open Sans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Laura Wallis</cp:lastModifiedBy>
  <cp:revision>193</cp:revision>
  <dcterms:created xsi:type="dcterms:W3CDTF">2021-04-29T11:22:17Z</dcterms:created>
  <dcterms:modified xsi:type="dcterms:W3CDTF">2022-01-28T13:13:44Z</dcterms:modified>
</cp:coreProperties>
</file>